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9" r:id="rId4"/>
    <p:sldId id="260" r:id="rId5"/>
    <p:sldId id="275" r:id="rId6"/>
    <p:sldId id="276" r:id="rId7"/>
    <p:sldId id="278" r:id="rId8"/>
    <p:sldId id="280" r:id="rId9"/>
    <p:sldId id="279" r:id="rId10"/>
    <p:sldId id="267" r:id="rId11"/>
    <p:sldId id="272" r:id="rId12"/>
    <p:sldId id="273" r:id="rId13"/>
    <p:sldId id="27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74" autoAdjust="0"/>
    <p:restoredTop sz="94660"/>
  </p:normalViewPr>
  <p:slideViewPr>
    <p:cSldViewPr snapToGrid="0">
      <p:cViewPr varScale="1">
        <p:scale>
          <a:sx n="87" d="100"/>
          <a:sy n="87" d="100"/>
        </p:scale>
        <p:origin x="48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5985B2-0C08-4793-85EA-7BCBB91F0986}" type="datetimeFigureOut">
              <a:rPr lang="en-US" smtClean="0"/>
              <a:t>5/9/2017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1B46DF-1F23-43C3-85EA-6CC2F0F9C145}" type="slidenum">
              <a:rPr lang="en-US" smtClean="0"/>
              <a:t>‹#›</a:t>
            </a:fld>
            <a:endParaRPr lang="en-US"/>
          </a:p>
        </p:txBody>
      </p:sp>
    </p:spTree>
    <p:extLst>
      <p:ext uri="{BB962C8B-B14F-4D97-AF65-F5344CB8AC3E}">
        <p14:creationId xmlns:p14="http://schemas.microsoft.com/office/powerpoint/2010/main" val="238436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25ABDA-28E4-4958-8AE0-226214D8C6C4}" type="slidenum">
              <a:rPr lang="en-US" smtClean="0"/>
              <a:t>11</a:t>
            </a:fld>
            <a:endParaRPr lang="en-US"/>
          </a:p>
        </p:txBody>
      </p:sp>
    </p:spTree>
    <p:extLst>
      <p:ext uri="{BB962C8B-B14F-4D97-AF65-F5344CB8AC3E}">
        <p14:creationId xmlns:p14="http://schemas.microsoft.com/office/powerpoint/2010/main" val="9576552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6190310-3784-42D1-933F-DA5D8E5AED9B}" type="datetimeFigureOut">
              <a:rPr lang="en-US" smtClean="0"/>
              <a:t>5/9/2017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183BB5-4AEC-47B9-BB96-03214FBEF78F}" type="slidenum">
              <a:rPr lang="en-US" smtClean="0"/>
              <a:t>‹#›</a:t>
            </a:fld>
            <a:endParaRPr lang="en-US"/>
          </a:p>
        </p:txBody>
      </p:sp>
    </p:spTree>
    <p:extLst>
      <p:ext uri="{BB962C8B-B14F-4D97-AF65-F5344CB8AC3E}">
        <p14:creationId xmlns:p14="http://schemas.microsoft.com/office/powerpoint/2010/main" val="4202298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190310-3784-42D1-933F-DA5D8E5AED9B}" type="datetimeFigureOut">
              <a:rPr lang="en-US" smtClean="0"/>
              <a:t>5/9/2017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183BB5-4AEC-47B9-BB96-03214FBEF78F}" type="slidenum">
              <a:rPr lang="en-US" smtClean="0"/>
              <a:t>‹#›</a:t>
            </a:fld>
            <a:endParaRPr lang="en-US"/>
          </a:p>
        </p:txBody>
      </p:sp>
    </p:spTree>
    <p:extLst>
      <p:ext uri="{BB962C8B-B14F-4D97-AF65-F5344CB8AC3E}">
        <p14:creationId xmlns:p14="http://schemas.microsoft.com/office/powerpoint/2010/main" val="512614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190310-3784-42D1-933F-DA5D8E5AED9B}" type="datetimeFigureOut">
              <a:rPr lang="en-US" smtClean="0"/>
              <a:t>5/9/2017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183BB5-4AEC-47B9-BB96-03214FBEF78F}" type="slidenum">
              <a:rPr lang="en-US" smtClean="0"/>
              <a:t>‹#›</a:t>
            </a:fld>
            <a:endParaRPr lang="en-US"/>
          </a:p>
        </p:txBody>
      </p:sp>
    </p:spTree>
    <p:extLst>
      <p:ext uri="{BB962C8B-B14F-4D97-AF65-F5344CB8AC3E}">
        <p14:creationId xmlns:p14="http://schemas.microsoft.com/office/powerpoint/2010/main" val="3302874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190310-3784-42D1-933F-DA5D8E5AED9B}" type="datetimeFigureOut">
              <a:rPr lang="en-US" smtClean="0"/>
              <a:t>5/9/2017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183BB5-4AEC-47B9-BB96-03214FBEF78F}" type="slidenum">
              <a:rPr lang="en-US" smtClean="0"/>
              <a:t>‹#›</a:t>
            </a:fld>
            <a:endParaRPr lang="en-US"/>
          </a:p>
        </p:txBody>
      </p:sp>
    </p:spTree>
    <p:extLst>
      <p:ext uri="{BB962C8B-B14F-4D97-AF65-F5344CB8AC3E}">
        <p14:creationId xmlns:p14="http://schemas.microsoft.com/office/powerpoint/2010/main" val="238160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190310-3784-42D1-933F-DA5D8E5AED9B}" type="datetimeFigureOut">
              <a:rPr lang="en-US" smtClean="0"/>
              <a:t>5/9/2017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183BB5-4AEC-47B9-BB96-03214FBEF78F}" type="slidenum">
              <a:rPr lang="en-US" smtClean="0"/>
              <a:t>‹#›</a:t>
            </a:fld>
            <a:endParaRPr lang="en-US"/>
          </a:p>
        </p:txBody>
      </p:sp>
    </p:spTree>
    <p:extLst>
      <p:ext uri="{BB962C8B-B14F-4D97-AF65-F5344CB8AC3E}">
        <p14:creationId xmlns:p14="http://schemas.microsoft.com/office/powerpoint/2010/main" val="1990999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6190310-3784-42D1-933F-DA5D8E5AED9B}" type="datetimeFigureOut">
              <a:rPr lang="en-US" smtClean="0"/>
              <a:t>5/9/2017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183BB5-4AEC-47B9-BB96-03214FBEF78F}" type="slidenum">
              <a:rPr lang="en-US" smtClean="0"/>
              <a:t>‹#›</a:t>
            </a:fld>
            <a:endParaRPr lang="en-US"/>
          </a:p>
        </p:txBody>
      </p:sp>
    </p:spTree>
    <p:extLst>
      <p:ext uri="{BB962C8B-B14F-4D97-AF65-F5344CB8AC3E}">
        <p14:creationId xmlns:p14="http://schemas.microsoft.com/office/powerpoint/2010/main" val="487804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6190310-3784-42D1-933F-DA5D8E5AED9B}" type="datetimeFigureOut">
              <a:rPr lang="en-US" smtClean="0"/>
              <a:t>5/9/2017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183BB5-4AEC-47B9-BB96-03214FBEF78F}" type="slidenum">
              <a:rPr lang="en-US" smtClean="0"/>
              <a:t>‹#›</a:t>
            </a:fld>
            <a:endParaRPr lang="en-US"/>
          </a:p>
        </p:txBody>
      </p:sp>
    </p:spTree>
    <p:extLst>
      <p:ext uri="{BB962C8B-B14F-4D97-AF65-F5344CB8AC3E}">
        <p14:creationId xmlns:p14="http://schemas.microsoft.com/office/powerpoint/2010/main" val="241993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6190310-3784-42D1-933F-DA5D8E5AED9B}" type="datetimeFigureOut">
              <a:rPr lang="en-US" smtClean="0"/>
              <a:t>5/9/2017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183BB5-4AEC-47B9-BB96-03214FBEF78F}" type="slidenum">
              <a:rPr lang="en-US" smtClean="0"/>
              <a:t>‹#›</a:t>
            </a:fld>
            <a:endParaRPr lang="en-US"/>
          </a:p>
        </p:txBody>
      </p:sp>
    </p:spTree>
    <p:extLst>
      <p:ext uri="{BB962C8B-B14F-4D97-AF65-F5344CB8AC3E}">
        <p14:creationId xmlns:p14="http://schemas.microsoft.com/office/powerpoint/2010/main" val="32288915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190310-3784-42D1-933F-DA5D8E5AED9B}" type="datetimeFigureOut">
              <a:rPr lang="en-US" smtClean="0"/>
              <a:t>5/9/2017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183BB5-4AEC-47B9-BB96-03214FBEF78F}" type="slidenum">
              <a:rPr lang="en-US" smtClean="0"/>
              <a:t>‹#›</a:t>
            </a:fld>
            <a:endParaRPr lang="en-US"/>
          </a:p>
        </p:txBody>
      </p:sp>
    </p:spTree>
    <p:extLst>
      <p:ext uri="{BB962C8B-B14F-4D97-AF65-F5344CB8AC3E}">
        <p14:creationId xmlns:p14="http://schemas.microsoft.com/office/powerpoint/2010/main" val="1671067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190310-3784-42D1-933F-DA5D8E5AED9B}" type="datetimeFigureOut">
              <a:rPr lang="en-US" smtClean="0"/>
              <a:t>5/9/2017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183BB5-4AEC-47B9-BB96-03214FBEF78F}" type="slidenum">
              <a:rPr lang="en-US" smtClean="0"/>
              <a:t>‹#›</a:t>
            </a:fld>
            <a:endParaRPr lang="en-US"/>
          </a:p>
        </p:txBody>
      </p:sp>
    </p:spTree>
    <p:extLst>
      <p:ext uri="{BB962C8B-B14F-4D97-AF65-F5344CB8AC3E}">
        <p14:creationId xmlns:p14="http://schemas.microsoft.com/office/powerpoint/2010/main" val="2758886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190310-3784-42D1-933F-DA5D8E5AED9B}" type="datetimeFigureOut">
              <a:rPr lang="en-US" smtClean="0"/>
              <a:t>5/9/2017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183BB5-4AEC-47B9-BB96-03214FBEF78F}" type="slidenum">
              <a:rPr lang="en-US" smtClean="0"/>
              <a:t>‹#›</a:t>
            </a:fld>
            <a:endParaRPr lang="en-US"/>
          </a:p>
        </p:txBody>
      </p:sp>
    </p:spTree>
    <p:extLst>
      <p:ext uri="{BB962C8B-B14F-4D97-AF65-F5344CB8AC3E}">
        <p14:creationId xmlns:p14="http://schemas.microsoft.com/office/powerpoint/2010/main" val="1890600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190310-3784-42D1-933F-DA5D8E5AED9B}" type="datetimeFigureOut">
              <a:rPr lang="en-US" smtClean="0"/>
              <a:t>5/9/2017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183BB5-4AEC-47B9-BB96-03214FBEF78F}" type="slidenum">
              <a:rPr lang="en-US" smtClean="0"/>
              <a:t>‹#›</a:t>
            </a:fld>
            <a:endParaRPr lang="en-US"/>
          </a:p>
        </p:txBody>
      </p:sp>
    </p:spTree>
    <p:extLst>
      <p:ext uri="{BB962C8B-B14F-4D97-AF65-F5344CB8AC3E}">
        <p14:creationId xmlns:p14="http://schemas.microsoft.com/office/powerpoint/2010/main" val="34387868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rexegg.com/regex-quickstart.html" TargetMode="External"/><Relationship Id="rId2" Type="http://schemas.openxmlformats.org/officeDocument/2006/relationships/hyperlink" Target="http://www.tutorialspoint.com/python/python_reg_expressions.ht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Python – RE Library</a:t>
            </a:r>
          </a:p>
        </p:txBody>
      </p:sp>
      <p:sp>
        <p:nvSpPr>
          <p:cNvPr id="3" name="Subtitle 2"/>
          <p:cNvSpPr>
            <a:spLocks noGrp="1"/>
          </p:cNvSpPr>
          <p:nvPr>
            <p:ph type="subTitle" idx="1"/>
          </p:nvPr>
        </p:nvSpPr>
        <p:spPr/>
        <p:txBody>
          <a:bodyPr>
            <a:normAutofit lnSpcReduction="10000"/>
          </a:bodyPr>
          <a:lstStyle/>
          <a:p>
            <a:r>
              <a:rPr lang="en-US" dirty="0"/>
              <a:t>Karen </a:t>
            </a:r>
            <a:r>
              <a:rPr lang="en-US" dirty="0" err="1"/>
              <a:t>Bigrigg</a:t>
            </a:r>
            <a:endParaRPr lang="en-US" dirty="0"/>
          </a:p>
          <a:p>
            <a:endParaRPr lang="en-US" dirty="0"/>
          </a:p>
          <a:p>
            <a:r>
              <a:rPr lang="en-US" dirty="0">
                <a:hlinkClick r:id="rId2"/>
              </a:rPr>
              <a:t>http://www.tutorialspoint.com/python/python_reg_expressions.htm</a:t>
            </a:r>
            <a:endParaRPr lang="en-US" dirty="0"/>
          </a:p>
          <a:p>
            <a:r>
              <a:rPr lang="en-US">
                <a:hlinkClick r:id="rId3"/>
              </a:rPr>
              <a:t>http://www.rexegg.com/regex-quickstart.html</a:t>
            </a:r>
            <a:endParaRPr lang="en-US"/>
          </a:p>
          <a:p>
            <a:endParaRPr lang="en-US" dirty="0"/>
          </a:p>
        </p:txBody>
      </p:sp>
    </p:spTree>
    <p:extLst>
      <p:ext uri="{BB962C8B-B14F-4D97-AF65-F5344CB8AC3E}">
        <p14:creationId xmlns:p14="http://schemas.microsoft.com/office/powerpoint/2010/main" val="16350829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Search()?</a:t>
            </a:r>
          </a:p>
        </p:txBody>
      </p:sp>
      <p:sp>
        <p:nvSpPr>
          <p:cNvPr id="3" name="Content Placeholder 2"/>
          <p:cNvSpPr>
            <a:spLocks noGrp="1"/>
          </p:cNvSpPr>
          <p:nvPr>
            <p:ph idx="1"/>
          </p:nvPr>
        </p:nvSpPr>
        <p:spPr>
          <a:xfrm>
            <a:off x="838200" y="962741"/>
            <a:ext cx="10515600" cy="4351338"/>
          </a:xfrm>
        </p:spPr>
        <p:txBody>
          <a:bodyPr/>
          <a:lstStyle/>
          <a:p>
            <a:r>
              <a:rPr lang="en-US" dirty="0"/>
              <a:t>Purpose and example?</a:t>
            </a:r>
          </a:p>
        </p:txBody>
      </p:sp>
      <p:sp>
        <p:nvSpPr>
          <p:cNvPr id="4" name="TextBox 3"/>
          <p:cNvSpPr txBox="1"/>
          <p:nvPr/>
        </p:nvSpPr>
        <p:spPr>
          <a:xfrm>
            <a:off x="605307" y="1712890"/>
            <a:ext cx="10625070" cy="4247317"/>
          </a:xfrm>
          <a:prstGeom prst="rect">
            <a:avLst/>
          </a:prstGeom>
          <a:noFill/>
        </p:spPr>
        <p:txBody>
          <a:bodyPr wrap="square" rtlCol="0">
            <a:spAutoFit/>
          </a:bodyPr>
          <a:lstStyle/>
          <a:p>
            <a:pPr marL="285750" indent="-285750">
              <a:buFont typeface="Arial" panose="020B0604020202020204" pitchFamily="34" charset="0"/>
              <a:buChar char="•"/>
            </a:pPr>
            <a:r>
              <a:rPr lang="en-US" dirty="0"/>
              <a:t>The search() function searches for the first occurrence of the regex pattern within a string.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 returns a match object if the match was a success and nothing if it was a failure.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search functions checks the whole string and returns the first occurrence of the regex if it is found.</a:t>
            </a:r>
          </a:p>
          <a:p>
            <a:endParaRPr lang="en-US" dirty="0"/>
          </a:p>
          <a:p>
            <a:r>
              <a:rPr lang="en-US" dirty="0">
                <a:latin typeface="Courier New" panose="02070309020205020404" pitchFamily="49" charset="0"/>
                <a:cs typeface="Courier New" panose="02070309020205020404" pitchFamily="49" charset="0"/>
              </a:rPr>
              <a:t>import re</a:t>
            </a:r>
          </a:p>
          <a:p>
            <a:r>
              <a:rPr lang="en-US" dirty="0">
                <a:latin typeface="Courier New" panose="02070309020205020404" pitchFamily="49" charset="0"/>
                <a:cs typeface="Courier New" panose="02070309020205020404" pitchFamily="49" charset="0"/>
              </a:rPr>
              <a:t>line = ‘Python final lab’</a:t>
            </a:r>
          </a:p>
          <a:p>
            <a:r>
              <a:rPr lang="en-US" dirty="0" err="1">
                <a:latin typeface="Courier New" panose="02070309020205020404" pitchFamily="49" charset="0"/>
                <a:cs typeface="Courier New" panose="02070309020205020404" pitchFamily="49" charset="0"/>
              </a:rPr>
              <a:t>searchObject</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re.search</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final’,line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if (</a:t>
            </a:r>
            <a:r>
              <a:rPr lang="en-US" dirty="0" err="1">
                <a:latin typeface="Courier New" panose="02070309020205020404" pitchFamily="49" charset="0"/>
                <a:cs typeface="Courier New" panose="02070309020205020404" pitchFamily="49" charset="0"/>
              </a:rPr>
              <a:t>searchObject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print ‘Search result: ‘, </a:t>
            </a:r>
            <a:r>
              <a:rPr lang="en-US" dirty="0" err="1">
                <a:latin typeface="Courier New" panose="02070309020205020404" pitchFamily="49" charset="0"/>
                <a:cs typeface="Courier New" panose="02070309020205020404" pitchFamily="49" charset="0"/>
              </a:rPr>
              <a:t>searchObject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else:</a:t>
            </a:r>
          </a:p>
          <a:p>
            <a:r>
              <a:rPr lang="en-US" dirty="0">
                <a:latin typeface="Courier New" panose="02070309020205020404" pitchFamily="49" charset="0"/>
                <a:cs typeface="Courier New" panose="02070309020205020404" pitchFamily="49" charset="0"/>
              </a:rPr>
              <a:t>   print ‘Not found!’</a:t>
            </a:r>
          </a:p>
          <a:p>
            <a:r>
              <a:rPr lang="en-US" dirty="0"/>
              <a:t> </a:t>
            </a:r>
          </a:p>
          <a:p>
            <a:endParaRPr lang="en-US" dirty="0"/>
          </a:p>
        </p:txBody>
      </p:sp>
    </p:spTree>
    <p:extLst>
      <p:ext uri="{BB962C8B-B14F-4D97-AF65-F5344CB8AC3E}">
        <p14:creationId xmlns:p14="http://schemas.microsoft.com/office/powerpoint/2010/main" val="26467568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a:t>
            </a:r>
          </a:p>
        </p:txBody>
      </p:sp>
      <p:sp>
        <p:nvSpPr>
          <p:cNvPr id="3" name="Content Placeholder 2"/>
          <p:cNvSpPr>
            <a:spLocks noGrp="1"/>
          </p:cNvSpPr>
          <p:nvPr>
            <p:ph idx="1"/>
          </p:nvPr>
        </p:nvSpPr>
        <p:spPr/>
        <p:txBody>
          <a:bodyPr/>
          <a:lstStyle/>
          <a:p>
            <a:r>
              <a:rPr lang="en-US" dirty="0"/>
              <a:t>Purpose and example?</a:t>
            </a:r>
          </a:p>
          <a:p>
            <a:r>
              <a:rPr lang="en-US" sz="1800" dirty="0"/>
              <a:t>Scan through string looking for a location where this regular expression produces a match, and return a corresponding </a:t>
            </a:r>
            <a:r>
              <a:rPr lang="en-US" sz="1800" dirty="0" err="1"/>
              <a:t>MatchObject</a:t>
            </a:r>
            <a:r>
              <a:rPr lang="en-US" sz="1800" dirty="0"/>
              <a:t> instance. </a:t>
            </a:r>
          </a:p>
          <a:p>
            <a:r>
              <a:rPr lang="en-US" sz="1800" dirty="0"/>
              <a:t>Return None if no position in the string matches the pattern; note that this is different from finding a zero-length match at some point in the string.</a:t>
            </a:r>
          </a:p>
          <a:p>
            <a:pPr marL="0" indent="0">
              <a:buNone/>
            </a:pPr>
            <a:endParaRPr lang="en-US" sz="1800" dirty="0"/>
          </a:p>
          <a:p>
            <a:pPr marL="0" indent="0">
              <a:buNone/>
            </a:pPr>
            <a:r>
              <a:rPr lang="en-US" sz="1800" dirty="0">
                <a:latin typeface="Courier New" panose="02070309020205020404" pitchFamily="49" charset="0"/>
                <a:cs typeface="Courier New" panose="02070309020205020404" pitchFamily="49" charset="0"/>
              </a:rPr>
              <a:t>&gt;&gt;&gt; pattern = </a:t>
            </a:r>
            <a:r>
              <a:rPr lang="en-US" sz="1800" dirty="0" err="1">
                <a:latin typeface="Courier New" panose="02070309020205020404" pitchFamily="49" charset="0"/>
                <a:cs typeface="Courier New" panose="02070309020205020404" pitchFamily="49" charset="0"/>
              </a:rPr>
              <a:t>re.compile</a:t>
            </a:r>
            <a:r>
              <a:rPr lang="en-US" sz="1800" dirty="0">
                <a:latin typeface="Courier New" panose="02070309020205020404" pitchFamily="49" charset="0"/>
                <a:cs typeface="Courier New" panose="02070309020205020404" pitchFamily="49" charset="0"/>
              </a:rPr>
              <a:t>("d")</a:t>
            </a:r>
          </a:p>
          <a:p>
            <a:pPr marL="0" indent="0">
              <a:buNone/>
            </a:pPr>
            <a:r>
              <a:rPr lang="en-US" sz="1800" dirty="0">
                <a:latin typeface="Courier New" panose="02070309020205020404" pitchFamily="49" charset="0"/>
                <a:cs typeface="Courier New" panose="02070309020205020404" pitchFamily="49" charset="0"/>
              </a:rPr>
              <a:t>&gt;&gt;&gt; </a:t>
            </a:r>
            <a:r>
              <a:rPr lang="en-US" sz="1800" dirty="0" err="1">
                <a:latin typeface="Courier New" panose="02070309020205020404" pitchFamily="49" charset="0"/>
                <a:cs typeface="Courier New" panose="02070309020205020404" pitchFamily="49" charset="0"/>
              </a:rPr>
              <a:t>pattern.search</a:t>
            </a:r>
            <a:r>
              <a:rPr lang="en-US" sz="1800" dirty="0">
                <a:latin typeface="Courier New" panose="02070309020205020404" pitchFamily="49" charset="0"/>
                <a:cs typeface="Courier New" panose="02070309020205020404" pitchFamily="49" charset="0"/>
              </a:rPr>
              <a:t>("dog")     # Match at index 0</a:t>
            </a:r>
          </a:p>
          <a:p>
            <a:pPr marL="0" indent="0">
              <a:buNone/>
            </a:pPr>
            <a:r>
              <a:rPr lang="en-US" sz="1800" dirty="0">
                <a:latin typeface="Courier New" panose="02070309020205020404" pitchFamily="49" charset="0"/>
                <a:cs typeface="Courier New" panose="02070309020205020404" pitchFamily="49" charset="0"/>
              </a:rPr>
              <a:t>&lt;_</a:t>
            </a:r>
            <a:r>
              <a:rPr lang="en-US" sz="1800" dirty="0" err="1">
                <a:latin typeface="Courier New" panose="02070309020205020404" pitchFamily="49" charset="0"/>
                <a:cs typeface="Courier New" panose="02070309020205020404" pitchFamily="49" charset="0"/>
              </a:rPr>
              <a:t>sre.SRE_Match</a:t>
            </a:r>
            <a:r>
              <a:rPr lang="en-US" sz="1800" dirty="0">
                <a:latin typeface="Courier New" panose="02070309020205020404" pitchFamily="49" charset="0"/>
                <a:cs typeface="Courier New" panose="02070309020205020404" pitchFamily="49" charset="0"/>
              </a:rPr>
              <a:t> object at ...&gt;</a:t>
            </a:r>
          </a:p>
          <a:p>
            <a:pPr marL="0" indent="0">
              <a:buNone/>
            </a:pPr>
            <a:r>
              <a:rPr lang="en-US" sz="1800" dirty="0">
                <a:latin typeface="Courier New" panose="02070309020205020404" pitchFamily="49" charset="0"/>
                <a:cs typeface="Courier New" panose="02070309020205020404" pitchFamily="49" charset="0"/>
              </a:rPr>
              <a:t>&gt;&gt;&gt; </a:t>
            </a:r>
            <a:r>
              <a:rPr lang="en-US" sz="1800" dirty="0" err="1">
                <a:latin typeface="Courier New" panose="02070309020205020404" pitchFamily="49" charset="0"/>
                <a:cs typeface="Courier New" panose="02070309020205020404" pitchFamily="49" charset="0"/>
              </a:rPr>
              <a:t>pattern.search</a:t>
            </a:r>
            <a:r>
              <a:rPr lang="en-US" sz="1800" dirty="0">
                <a:latin typeface="Courier New" panose="02070309020205020404" pitchFamily="49" charset="0"/>
                <a:cs typeface="Courier New" panose="02070309020205020404" pitchFamily="49" charset="0"/>
              </a:rPr>
              <a:t>("dog", 1)  # No match; search doesn't include the "d"</a:t>
            </a:r>
          </a:p>
        </p:txBody>
      </p:sp>
    </p:spTree>
    <p:extLst>
      <p:ext uri="{BB962C8B-B14F-4D97-AF65-F5344CB8AC3E}">
        <p14:creationId xmlns:p14="http://schemas.microsoft.com/office/powerpoint/2010/main" val="1642637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 y="-79012"/>
            <a:ext cx="10515600" cy="827949"/>
          </a:xfrm>
        </p:spPr>
        <p:txBody>
          <a:bodyPr/>
          <a:lstStyle/>
          <a:p>
            <a:r>
              <a:rPr lang="en-US" dirty="0"/>
              <a:t>Match() vs Search()?</a:t>
            </a:r>
          </a:p>
        </p:txBody>
      </p:sp>
      <p:sp>
        <p:nvSpPr>
          <p:cNvPr id="3" name="Content Placeholder 2"/>
          <p:cNvSpPr>
            <a:spLocks noGrp="1"/>
          </p:cNvSpPr>
          <p:nvPr>
            <p:ph idx="1"/>
          </p:nvPr>
        </p:nvSpPr>
        <p:spPr>
          <a:xfrm>
            <a:off x="478971" y="748938"/>
            <a:ext cx="10874829" cy="5428026"/>
          </a:xfrm>
        </p:spPr>
        <p:txBody>
          <a:bodyPr>
            <a:normAutofit fontScale="70000" lnSpcReduction="20000"/>
          </a:bodyPr>
          <a:lstStyle/>
          <a:p>
            <a:r>
              <a:rPr lang="en-US" dirty="0"/>
              <a:t>What is the difference between the two?</a:t>
            </a:r>
          </a:p>
          <a:p>
            <a:r>
              <a:rPr lang="en-US" sz="1800" dirty="0" err="1"/>
              <a:t>re.match</a:t>
            </a:r>
            <a:r>
              <a:rPr lang="en-US" sz="1800" dirty="0"/>
              <a:t>() checks for a match only at the beginning of the string, </a:t>
            </a:r>
          </a:p>
          <a:p>
            <a:r>
              <a:rPr lang="en-US" sz="1800" dirty="0"/>
              <a:t>while </a:t>
            </a:r>
            <a:r>
              <a:rPr lang="en-US" sz="1800" dirty="0" err="1"/>
              <a:t>re.search</a:t>
            </a:r>
            <a:r>
              <a:rPr lang="en-US" sz="1800" dirty="0"/>
              <a:t>() checks for a match anywhere in the string (this is what Perl does by default).</a:t>
            </a:r>
          </a:p>
          <a:p>
            <a:r>
              <a:rPr lang="en-US" sz="1800" b="1" dirty="0"/>
              <a:t>Example:</a:t>
            </a:r>
          </a:p>
          <a:p>
            <a:pPr marL="0" indent="0">
              <a:buNone/>
            </a:pPr>
            <a:r>
              <a:rPr lang="en-US" sz="1800" dirty="0">
                <a:latin typeface="Courier New" panose="02070309020205020404" pitchFamily="49" charset="0"/>
                <a:cs typeface="Courier New" panose="02070309020205020404" pitchFamily="49" charset="0"/>
              </a:rPr>
              <a:t>import re</a:t>
            </a:r>
          </a:p>
          <a:p>
            <a:pPr marL="0" indent="0">
              <a:buNone/>
            </a:pPr>
            <a:r>
              <a:rPr lang="en-US" sz="1800" dirty="0">
                <a:latin typeface="Courier New" panose="02070309020205020404" pitchFamily="49" charset="0"/>
                <a:cs typeface="Courier New" panose="02070309020205020404" pitchFamily="49" charset="0"/>
              </a:rPr>
              <a:t>line = "Cats are smarter than dogs";</a:t>
            </a:r>
          </a:p>
          <a:p>
            <a:pPr marL="0" indent="0">
              <a:buNone/>
            </a:pPr>
            <a:r>
              <a:rPr lang="en-US" sz="1800" dirty="0" err="1">
                <a:latin typeface="Courier New" panose="02070309020205020404" pitchFamily="49" charset="0"/>
                <a:cs typeface="Courier New" panose="02070309020205020404" pitchFamily="49" charset="0"/>
              </a:rPr>
              <a:t>matchObj</a:t>
            </a:r>
            <a:r>
              <a:rPr lang="en-US" sz="1800" dirty="0">
                <a:latin typeface="Courier New" panose="02070309020205020404" pitchFamily="49" charset="0"/>
                <a:cs typeface="Courier New" panose="02070309020205020404" pitchFamily="49" charset="0"/>
              </a:rPr>
              <a:t> = </a:t>
            </a:r>
            <a:r>
              <a:rPr lang="en-US" sz="1800" dirty="0" err="1">
                <a:latin typeface="Courier New" panose="02070309020205020404" pitchFamily="49" charset="0"/>
                <a:cs typeface="Courier New" panose="02070309020205020404" pitchFamily="49" charset="0"/>
              </a:rPr>
              <a:t>re.match</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r'dogs</a:t>
            </a:r>
            <a:r>
              <a:rPr lang="en-US" sz="1800" dirty="0">
                <a:latin typeface="Courier New" panose="02070309020205020404" pitchFamily="49" charset="0"/>
                <a:cs typeface="Courier New" panose="02070309020205020404" pitchFamily="49" charset="0"/>
              </a:rPr>
              <a:t>', line, </a:t>
            </a:r>
            <a:r>
              <a:rPr lang="en-US" sz="1800" dirty="0" err="1">
                <a:latin typeface="Courier New" panose="02070309020205020404" pitchFamily="49" charset="0"/>
                <a:cs typeface="Courier New" panose="02070309020205020404" pitchFamily="49" charset="0"/>
              </a:rPr>
              <a:t>re.M|re.I</a:t>
            </a:r>
            <a:r>
              <a:rPr lang="en-US" sz="1800" dirty="0">
                <a:latin typeface="Courier New" panose="02070309020205020404" pitchFamily="49" charset="0"/>
                <a:cs typeface="Courier New" panose="02070309020205020404" pitchFamily="49" charset="0"/>
              </a:rPr>
              <a:t>)</a:t>
            </a:r>
          </a:p>
          <a:p>
            <a:pPr marL="0" indent="0">
              <a:buNone/>
            </a:pPr>
            <a:r>
              <a:rPr lang="en-US" sz="1800" dirty="0">
                <a:latin typeface="Courier New" panose="02070309020205020404" pitchFamily="49" charset="0"/>
                <a:cs typeface="Courier New" panose="02070309020205020404" pitchFamily="49" charset="0"/>
              </a:rPr>
              <a:t>if </a:t>
            </a:r>
            <a:r>
              <a:rPr lang="en-US" sz="1800" dirty="0" err="1">
                <a:latin typeface="Courier New" panose="02070309020205020404" pitchFamily="49" charset="0"/>
                <a:cs typeface="Courier New" panose="02070309020205020404" pitchFamily="49" charset="0"/>
              </a:rPr>
              <a:t>matchObj</a:t>
            </a:r>
            <a:r>
              <a:rPr lang="en-US" sz="1800" dirty="0">
                <a:latin typeface="Courier New" panose="02070309020205020404" pitchFamily="49" charset="0"/>
                <a:cs typeface="Courier New" panose="02070309020205020404" pitchFamily="49" charset="0"/>
              </a:rPr>
              <a:t>:</a:t>
            </a:r>
          </a:p>
          <a:p>
            <a:pPr marL="0" indent="0">
              <a:buNone/>
            </a:pPr>
            <a:r>
              <a:rPr lang="en-US" sz="1800" dirty="0">
                <a:latin typeface="Courier New" panose="02070309020205020404" pitchFamily="49" charset="0"/>
                <a:cs typeface="Courier New" panose="02070309020205020404" pitchFamily="49" charset="0"/>
              </a:rPr>
              <a:t>   print "match --&gt; </a:t>
            </a:r>
            <a:r>
              <a:rPr lang="en-US" sz="1800" dirty="0" err="1">
                <a:latin typeface="Courier New" panose="02070309020205020404" pitchFamily="49" charset="0"/>
                <a:cs typeface="Courier New" panose="02070309020205020404" pitchFamily="49" charset="0"/>
              </a:rPr>
              <a:t>matchObj.group</a:t>
            </a:r>
            <a:r>
              <a:rPr lang="en-US" sz="1800" dirty="0">
                <a:latin typeface="Courier New" panose="02070309020205020404" pitchFamily="49" charset="0"/>
                <a:cs typeface="Courier New" panose="02070309020205020404" pitchFamily="49" charset="0"/>
              </a:rPr>
              <a:t>() : ", </a:t>
            </a:r>
            <a:r>
              <a:rPr lang="en-US" sz="1800" dirty="0" err="1">
                <a:latin typeface="Courier New" panose="02070309020205020404" pitchFamily="49" charset="0"/>
                <a:cs typeface="Courier New" panose="02070309020205020404" pitchFamily="49" charset="0"/>
              </a:rPr>
              <a:t>matchObj.group</a:t>
            </a:r>
            <a:r>
              <a:rPr lang="en-US" sz="1800" dirty="0">
                <a:latin typeface="Courier New" panose="02070309020205020404" pitchFamily="49" charset="0"/>
                <a:cs typeface="Courier New" panose="02070309020205020404" pitchFamily="49" charset="0"/>
              </a:rPr>
              <a:t>()</a:t>
            </a:r>
          </a:p>
          <a:p>
            <a:pPr marL="0" indent="0">
              <a:buNone/>
            </a:pPr>
            <a:r>
              <a:rPr lang="en-US" sz="1800" dirty="0">
                <a:latin typeface="Courier New" panose="02070309020205020404" pitchFamily="49" charset="0"/>
                <a:cs typeface="Courier New" panose="02070309020205020404" pitchFamily="49" charset="0"/>
              </a:rPr>
              <a:t>else:</a:t>
            </a:r>
          </a:p>
          <a:p>
            <a:pPr marL="0" indent="0">
              <a:buNone/>
            </a:pPr>
            <a:r>
              <a:rPr lang="en-US" sz="1800" dirty="0">
                <a:latin typeface="Courier New" panose="02070309020205020404" pitchFamily="49" charset="0"/>
                <a:cs typeface="Courier New" panose="02070309020205020404" pitchFamily="49" charset="0"/>
              </a:rPr>
              <a:t>   print "No match!!"</a:t>
            </a:r>
          </a:p>
          <a:p>
            <a:pPr marL="0" indent="0">
              <a:buNone/>
            </a:pPr>
            <a:endParaRPr lang="en-US" sz="1800" dirty="0">
              <a:latin typeface="Courier New" panose="02070309020205020404" pitchFamily="49" charset="0"/>
              <a:cs typeface="Courier New" panose="02070309020205020404" pitchFamily="49" charset="0"/>
            </a:endParaRPr>
          </a:p>
          <a:p>
            <a:pPr marL="0" indent="0">
              <a:buNone/>
            </a:pPr>
            <a:r>
              <a:rPr lang="en-US" sz="1800" dirty="0" err="1">
                <a:latin typeface="Courier New" panose="02070309020205020404" pitchFamily="49" charset="0"/>
                <a:cs typeface="Courier New" panose="02070309020205020404" pitchFamily="49" charset="0"/>
              </a:rPr>
              <a:t>searchObj</a:t>
            </a:r>
            <a:r>
              <a:rPr lang="en-US" sz="1800" dirty="0">
                <a:latin typeface="Courier New" panose="02070309020205020404" pitchFamily="49" charset="0"/>
                <a:cs typeface="Courier New" panose="02070309020205020404" pitchFamily="49" charset="0"/>
              </a:rPr>
              <a:t> = </a:t>
            </a:r>
            <a:r>
              <a:rPr lang="en-US" sz="1800" dirty="0" err="1">
                <a:latin typeface="Courier New" panose="02070309020205020404" pitchFamily="49" charset="0"/>
                <a:cs typeface="Courier New" panose="02070309020205020404" pitchFamily="49" charset="0"/>
              </a:rPr>
              <a:t>re.search</a:t>
            </a: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r'dogs</a:t>
            </a:r>
            <a:r>
              <a:rPr lang="en-US" sz="1800" dirty="0">
                <a:latin typeface="Courier New" panose="02070309020205020404" pitchFamily="49" charset="0"/>
                <a:cs typeface="Courier New" panose="02070309020205020404" pitchFamily="49" charset="0"/>
              </a:rPr>
              <a:t>', line, </a:t>
            </a:r>
            <a:r>
              <a:rPr lang="en-US" sz="1800" dirty="0" err="1">
                <a:latin typeface="Courier New" panose="02070309020205020404" pitchFamily="49" charset="0"/>
                <a:cs typeface="Courier New" panose="02070309020205020404" pitchFamily="49" charset="0"/>
              </a:rPr>
              <a:t>re.M|re.I</a:t>
            </a:r>
            <a:r>
              <a:rPr lang="en-US" sz="1800" dirty="0">
                <a:latin typeface="Courier New" panose="02070309020205020404" pitchFamily="49" charset="0"/>
                <a:cs typeface="Courier New" panose="02070309020205020404" pitchFamily="49" charset="0"/>
              </a:rPr>
              <a:t>)</a:t>
            </a:r>
          </a:p>
          <a:p>
            <a:pPr marL="0" indent="0">
              <a:buNone/>
            </a:pPr>
            <a:r>
              <a:rPr lang="en-US" sz="1800" dirty="0">
                <a:latin typeface="Courier New" panose="02070309020205020404" pitchFamily="49" charset="0"/>
                <a:cs typeface="Courier New" panose="02070309020205020404" pitchFamily="49" charset="0"/>
              </a:rPr>
              <a:t>if </a:t>
            </a:r>
            <a:r>
              <a:rPr lang="en-US" sz="1800" dirty="0" err="1">
                <a:latin typeface="Courier New" panose="02070309020205020404" pitchFamily="49" charset="0"/>
                <a:cs typeface="Courier New" panose="02070309020205020404" pitchFamily="49" charset="0"/>
              </a:rPr>
              <a:t>searchObj</a:t>
            </a:r>
            <a:r>
              <a:rPr lang="en-US" sz="1800" dirty="0">
                <a:latin typeface="Courier New" panose="02070309020205020404" pitchFamily="49" charset="0"/>
                <a:cs typeface="Courier New" panose="02070309020205020404" pitchFamily="49" charset="0"/>
              </a:rPr>
              <a:t>:</a:t>
            </a:r>
          </a:p>
          <a:p>
            <a:pPr marL="0" indent="0">
              <a:buNone/>
            </a:pPr>
            <a:r>
              <a:rPr lang="en-US" sz="1800" dirty="0">
                <a:latin typeface="Courier New" panose="02070309020205020404" pitchFamily="49" charset="0"/>
                <a:cs typeface="Courier New" panose="02070309020205020404" pitchFamily="49" charset="0"/>
              </a:rPr>
              <a:t>   print "search --&gt; </a:t>
            </a:r>
            <a:r>
              <a:rPr lang="en-US" sz="1800" dirty="0" err="1">
                <a:latin typeface="Courier New" panose="02070309020205020404" pitchFamily="49" charset="0"/>
                <a:cs typeface="Courier New" panose="02070309020205020404" pitchFamily="49" charset="0"/>
              </a:rPr>
              <a:t>searchObj.group</a:t>
            </a:r>
            <a:r>
              <a:rPr lang="en-US" sz="1800" dirty="0">
                <a:latin typeface="Courier New" panose="02070309020205020404" pitchFamily="49" charset="0"/>
                <a:cs typeface="Courier New" panose="02070309020205020404" pitchFamily="49" charset="0"/>
              </a:rPr>
              <a:t>() : ", </a:t>
            </a:r>
            <a:r>
              <a:rPr lang="en-US" sz="1800" dirty="0" err="1">
                <a:latin typeface="Courier New" panose="02070309020205020404" pitchFamily="49" charset="0"/>
                <a:cs typeface="Courier New" panose="02070309020205020404" pitchFamily="49" charset="0"/>
              </a:rPr>
              <a:t>searchObj.group</a:t>
            </a:r>
            <a:r>
              <a:rPr lang="en-US" sz="1800" dirty="0">
                <a:latin typeface="Courier New" panose="02070309020205020404" pitchFamily="49" charset="0"/>
                <a:cs typeface="Courier New" panose="02070309020205020404" pitchFamily="49" charset="0"/>
              </a:rPr>
              <a:t>()</a:t>
            </a:r>
          </a:p>
          <a:p>
            <a:pPr marL="0" indent="0">
              <a:buNone/>
            </a:pPr>
            <a:r>
              <a:rPr lang="en-US" sz="1800" dirty="0">
                <a:latin typeface="Courier New" panose="02070309020205020404" pitchFamily="49" charset="0"/>
                <a:cs typeface="Courier New" panose="02070309020205020404" pitchFamily="49" charset="0"/>
              </a:rPr>
              <a:t>else:</a:t>
            </a:r>
          </a:p>
          <a:p>
            <a:pPr marL="0" indent="0">
              <a:buNone/>
            </a:pPr>
            <a:r>
              <a:rPr lang="en-US" sz="1800" dirty="0">
                <a:latin typeface="Courier New" panose="02070309020205020404" pitchFamily="49" charset="0"/>
                <a:cs typeface="Courier New" panose="02070309020205020404" pitchFamily="49" charset="0"/>
              </a:rPr>
              <a:t>   print "Nothing found!!“</a:t>
            </a:r>
          </a:p>
          <a:p>
            <a:pPr marL="0" indent="0">
              <a:buNone/>
            </a:pPr>
            <a:r>
              <a:rPr lang="en-US" sz="1800" b="1" dirty="0">
                <a:latin typeface="Courier New" panose="02070309020205020404" pitchFamily="49" charset="0"/>
                <a:cs typeface="Courier New" panose="02070309020205020404" pitchFamily="49" charset="0"/>
              </a:rPr>
              <a:t>Result:</a:t>
            </a:r>
          </a:p>
          <a:p>
            <a:pPr marL="0" indent="0">
              <a:buNone/>
            </a:pPr>
            <a:r>
              <a:rPr lang="en-US" sz="1800" dirty="0">
                <a:latin typeface="Courier New" panose="02070309020205020404" pitchFamily="49" charset="0"/>
                <a:cs typeface="Courier New" panose="02070309020205020404" pitchFamily="49" charset="0"/>
              </a:rPr>
              <a:t>No match!!</a:t>
            </a:r>
          </a:p>
          <a:p>
            <a:pPr marL="0" indent="0">
              <a:buNone/>
            </a:pPr>
            <a:r>
              <a:rPr lang="en-US" sz="1800" dirty="0">
                <a:latin typeface="Courier New" panose="02070309020205020404" pitchFamily="49" charset="0"/>
                <a:cs typeface="Courier New" panose="02070309020205020404" pitchFamily="49" charset="0"/>
              </a:rPr>
              <a:t>search --&gt; </a:t>
            </a:r>
            <a:r>
              <a:rPr lang="en-US" sz="1800" dirty="0" err="1">
                <a:latin typeface="Courier New" panose="02070309020205020404" pitchFamily="49" charset="0"/>
                <a:cs typeface="Courier New" panose="02070309020205020404" pitchFamily="49" charset="0"/>
              </a:rPr>
              <a:t>matchObj.group</a:t>
            </a:r>
            <a:r>
              <a:rPr lang="en-US" sz="1800" dirty="0">
                <a:latin typeface="Courier New" panose="02070309020205020404" pitchFamily="49" charset="0"/>
                <a:cs typeface="Courier New" panose="02070309020205020404" pitchFamily="49" charset="0"/>
              </a:rPr>
              <a:t>() :  dogs</a:t>
            </a:r>
          </a:p>
        </p:txBody>
      </p:sp>
      <p:sp>
        <p:nvSpPr>
          <p:cNvPr id="4" name="TextBox 3"/>
          <p:cNvSpPr txBox="1"/>
          <p:nvPr/>
        </p:nvSpPr>
        <p:spPr>
          <a:xfrm>
            <a:off x="7493000" y="2692400"/>
            <a:ext cx="3657600" cy="2862322"/>
          </a:xfrm>
          <a:prstGeom prst="rect">
            <a:avLst/>
          </a:prstGeom>
          <a:noFill/>
        </p:spPr>
        <p:txBody>
          <a:bodyPr wrap="square" rtlCol="0">
            <a:spAutoFit/>
          </a:bodyPr>
          <a:lstStyle/>
          <a:p>
            <a:r>
              <a:rPr lang="en-US" dirty="0" err="1"/>
              <a:t>re.M</a:t>
            </a:r>
            <a:r>
              <a:rPr lang="en-US" dirty="0"/>
              <a:t> is a flag to control the </a:t>
            </a:r>
            <a:br>
              <a:rPr lang="en-US" dirty="0"/>
            </a:br>
            <a:r>
              <a:rPr lang="en-US" dirty="0"/>
              <a:t>meaning of the regular expression. It is short for </a:t>
            </a:r>
            <a:r>
              <a:rPr lang="en-US" dirty="0" err="1"/>
              <a:t>re.MULTILINE</a:t>
            </a:r>
            <a:r>
              <a:rPr lang="en-US" dirty="0"/>
              <a:t>, just as </a:t>
            </a:r>
            <a:br>
              <a:rPr lang="en-US" dirty="0"/>
            </a:br>
            <a:r>
              <a:rPr lang="en-US" dirty="0" err="1"/>
              <a:t>re.I</a:t>
            </a:r>
            <a:r>
              <a:rPr lang="en-US" dirty="0"/>
              <a:t> is short for </a:t>
            </a:r>
            <a:r>
              <a:rPr lang="en-US" dirty="0" err="1"/>
              <a:t>re.IGNORECASE</a:t>
            </a:r>
            <a:r>
              <a:rPr lang="en-US" dirty="0"/>
              <a:t>: </a:t>
            </a:r>
            <a:br>
              <a:rPr lang="en-US" dirty="0"/>
            </a:br>
            <a:br>
              <a:rPr lang="en-US" dirty="0"/>
            </a:br>
            <a:r>
              <a:rPr lang="en-US" dirty="0" err="1"/>
              <a:t>py</a:t>
            </a:r>
            <a:r>
              <a:rPr lang="en-US" dirty="0"/>
              <a:t>&gt; import re </a:t>
            </a:r>
            <a:br>
              <a:rPr lang="en-US" dirty="0"/>
            </a:br>
            <a:r>
              <a:rPr lang="en-US" dirty="0" err="1"/>
              <a:t>py</a:t>
            </a:r>
            <a:r>
              <a:rPr lang="en-US" dirty="0"/>
              <a:t>&gt; </a:t>
            </a:r>
            <a:r>
              <a:rPr lang="en-US" dirty="0" err="1"/>
              <a:t>re.M</a:t>
            </a:r>
            <a:r>
              <a:rPr lang="en-US" dirty="0"/>
              <a:t> == </a:t>
            </a:r>
            <a:r>
              <a:rPr lang="en-US" dirty="0" err="1"/>
              <a:t>re.MULTILINE</a:t>
            </a:r>
            <a:r>
              <a:rPr lang="en-US" dirty="0"/>
              <a:t> </a:t>
            </a:r>
            <a:br>
              <a:rPr lang="en-US" dirty="0"/>
            </a:br>
            <a:r>
              <a:rPr lang="en-US" dirty="0"/>
              <a:t>True </a:t>
            </a:r>
            <a:br>
              <a:rPr lang="en-US" dirty="0"/>
            </a:br>
            <a:r>
              <a:rPr lang="en-US" dirty="0" err="1"/>
              <a:t>py</a:t>
            </a:r>
            <a:r>
              <a:rPr lang="en-US" dirty="0"/>
              <a:t>&gt; </a:t>
            </a:r>
            <a:r>
              <a:rPr lang="en-US" dirty="0" err="1"/>
              <a:t>re.I</a:t>
            </a:r>
            <a:r>
              <a:rPr lang="en-US" dirty="0"/>
              <a:t> == </a:t>
            </a:r>
            <a:r>
              <a:rPr lang="en-US" dirty="0" err="1"/>
              <a:t>re.IGNORECASE</a:t>
            </a:r>
            <a:r>
              <a:rPr lang="en-US" dirty="0"/>
              <a:t> </a:t>
            </a:r>
            <a:br>
              <a:rPr lang="en-US" dirty="0"/>
            </a:br>
            <a:r>
              <a:rPr lang="en-US" dirty="0"/>
              <a:t>True </a:t>
            </a:r>
          </a:p>
        </p:txBody>
      </p:sp>
    </p:spTree>
    <p:extLst>
      <p:ext uri="{BB962C8B-B14F-4D97-AF65-F5344CB8AC3E}">
        <p14:creationId xmlns:p14="http://schemas.microsoft.com/office/powerpoint/2010/main" val="1079060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Sub()?</a:t>
            </a:r>
          </a:p>
        </p:txBody>
      </p:sp>
      <p:sp>
        <p:nvSpPr>
          <p:cNvPr id="3" name="Content Placeholder 2"/>
          <p:cNvSpPr>
            <a:spLocks noGrp="1"/>
          </p:cNvSpPr>
          <p:nvPr>
            <p:ph idx="1"/>
          </p:nvPr>
        </p:nvSpPr>
        <p:spPr/>
        <p:txBody>
          <a:bodyPr>
            <a:normAutofit fontScale="85000" lnSpcReduction="20000"/>
          </a:bodyPr>
          <a:lstStyle/>
          <a:p>
            <a:r>
              <a:rPr lang="en-US" dirty="0"/>
              <a:t>Purpose and example?</a:t>
            </a:r>
          </a:p>
          <a:p>
            <a:r>
              <a:rPr lang="en-US" sz="2300" dirty="0"/>
              <a:t>This method replaces all occurrences of the RE pattern in string with </a:t>
            </a:r>
            <a:r>
              <a:rPr lang="en-US" sz="2300" dirty="0" err="1"/>
              <a:t>repl</a:t>
            </a:r>
            <a:r>
              <a:rPr lang="en-US" sz="2300" dirty="0"/>
              <a:t>, substituting all occurrences unless max provided. This method returns modified string.</a:t>
            </a:r>
          </a:p>
          <a:p>
            <a:r>
              <a:rPr lang="en-US" sz="1800" b="1" dirty="0"/>
              <a:t>Format:</a:t>
            </a:r>
          </a:p>
          <a:p>
            <a:pPr marL="0" indent="0">
              <a:buNone/>
            </a:pPr>
            <a:r>
              <a:rPr lang="en-US" sz="1800" dirty="0" err="1"/>
              <a:t>re.sub</a:t>
            </a:r>
            <a:r>
              <a:rPr lang="en-US" sz="1800" dirty="0"/>
              <a:t>(pattern, </a:t>
            </a:r>
            <a:r>
              <a:rPr lang="en-US" sz="1800" dirty="0" err="1"/>
              <a:t>repl</a:t>
            </a:r>
            <a:r>
              <a:rPr lang="en-US" sz="1800" dirty="0"/>
              <a:t>, string, count=0, flags=0)</a:t>
            </a:r>
          </a:p>
          <a:p>
            <a:pPr marL="0" indent="0">
              <a:buNone/>
            </a:pPr>
            <a:endParaRPr lang="en-US" sz="1800" b="1" dirty="0"/>
          </a:p>
          <a:p>
            <a:pPr marL="0" indent="0">
              <a:buNone/>
            </a:pPr>
            <a:r>
              <a:rPr lang="en-US" sz="1800" b="1" dirty="0"/>
              <a:t>Example:</a:t>
            </a:r>
          </a:p>
          <a:p>
            <a:pPr marL="0" indent="0">
              <a:buNone/>
            </a:pPr>
            <a:r>
              <a:rPr lang="en-US" sz="1800" dirty="0">
                <a:latin typeface="Courier New" panose="02070309020205020404" pitchFamily="49" charset="0"/>
                <a:cs typeface="Courier New" panose="02070309020205020404" pitchFamily="49" charset="0"/>
              </a:rPr>
              <a:t>import re</a:t>
            </a:r>
          </a:p>
          <a:p>
            <a:pPr marL="0" indent="0">
              <a:buNone/>
            </a:pPr>
            <a:r>
              <a:rPr lang="en-US" sz="1800" dirty="0">
                <a:latin typeface="Courier New" panose="02070309020205020404" pitchFamily="49" charset="0"/>
                <a:cs typeface="Courier New" panose="02070309020205020404" pitchFamily="49" charset="0"/>
              </a:rPr>
              <a:t>phone = "2004-959-559 # This is Phone Number"</a:t>
            </a:r>
          </a:p>
          <a:p>
            <a:pPr marL="0" indent="0">
              <a:buNone/>
            </a:pPr>
            <a:r>
              <a:rPr lang="en-US" sz="1800" dirty="0">
                <a:latin typeface="Courier New" panose="02070309020205020404" pitchFamily="49" charset="0"/>
                <a:cs typeface="Courier New" panose="02070309020205020404" pitchFamily="49" charset="0"/>
              </a:rPr>
              <a:t># Delete Python-style comments</a:t>
            </a:r>
          </a:p>
          <a:p>
            <a:pPr marL="0" indent="0">
              <a:buNone/>
            </a:pPr>
            <a:r>
              <a:rPr lang="en-US" sz="1800" dirty="0" err="1">
                <a:latin typeface="Courier New" panose="02070309020205020404" pitchFamily="49" charset="0"/>
                <a:cs typeface="Courier New" panose="02070309020205020404" pitchFamily="49" charset="0"/>
              </a:rPr>
              <a:t>num</a:t>
            </a:r>
            <a:r>
              <a:rPr lang="en-US" sz="1800" dirty="0">
                <a:latin typeface="Courier New" panose="02070309020205020404" pitchFamily="49" charset="0"/>
                <a:cs typeface="Courier New" panose="02070309020205020404" pitchFamily="49" charset="0"/>
              </a:rPr>
              <a:t> = </a:t>
            </a:r>
            <a:r>
              <a:rPr lang="en-US" sz="1800" dirty="0" err="1">
                <a:latin typeface="Courier New" panose="02070309020205020404" pitchFamily="49" charset="0"/>
                <a:cs typeface="Courier New" panose="02070309020205020404" pitchFamily="49" charset="0"/>
              </a:rPr>
              <a:t>re.sub</a:t>
            </a:r>
            <a:r>
              <a:rPr lang="en-US" sz="1800" dirty="0">
                <a:latin typeface="Courier New" panose="02070309020205020404" pitchFamily="49" charset="0"/>
                <a:cs typeface="Courier New" panose="02070309020205020404" pitchFamily="49" charset="0"/>
              </a:rPr>
              <a:t>(r'#.*$', "", phone)</a:t>
            </a:r>
          </a:p>
          <a:p>
            <a:pPr marL="0" indent="0">
              <a:buNone/>
            </a:pPr>
            <a:r>
              <a:rPr lang="en-US" sz="1800" dirty="0">
                <a:latin typeface="Courier New" panose="02070309020205020404" pitchFamily="49" charset="0"/>
                <a:cs typeface="Courier New" panose="02070309020205020404" pitchFamily="49" charset="0"/>
              </a:rPr>
              <a:t>print ("Phone </a:t>
            </a:r>
            <a:r>
              <a:rPr lang="en-US" sz="1800" dirty="0" err="1">
                <a:latin typeface="Courier New" panose="02070309020205020404" pitchFamily="49" charset="0"/>
                <a:cs typeface="Courier New" panose="02070309020205020404" pitchFamily="49" charset="0"/>
              </a:rPr>
              <a:t>Num</a:t>
            </a:r>
            <a:r>
              <a:rPr lang="en-US" sz="1800" dirty="0">
                <a:latin typeface="Courier New" panose="02070309020205020404" pitchFamily="49" charset="0"/>
                <a:cs typeface="Courier New" panose="02070309020205020404" pitchFamily="49" charset="0"/>
              </a:rPr>
              <a:t> : ", </a:t>
            </a:r>
            <a:r>
              <a:rPr lang="en-US" sz="1800" dirty="0" err="1">
                <a:latin typeface="Courier New" panose="02070309020205020404" pitchFamily="49" charset="0"/>
                <a:cs typeface="Courier New" panose="02070309020205020404" pitchFamily="49" charset="0"/>
              </a:rPr>
              <a:t>num</a:t>
            </a:r>
            <a:r>
              <a:rPr lang="en-US" sz="1800" dirty="0">
                <a:latin typeface="Courier New" panose="02070309020205020404" pitchFamily="49" charset="0"/>
                <a:cs typeface="Courier New" panose="02070309020205020404" pitchFamily="49" charset="0"/>
              </a:rPr>
              <a:t>)</a:t>
            </a:r>
          </a:p>
          <a:p>
            <a:pPr marL="0" indent="0">
              <a:buNone/>
            </a:pPr>
            <a:r>
              <a:rPr lang="en-US" sz="1800" dirty="0">
                <a:latin typeface="Courier New" panose="02070309020205020404" pitchFamily="49" charset="0"/>
                <a:cs typeface="Courier New" panose="02070309020205020404" pitchFamily="49" charset="0"/>
              </a:rPr>
              <a:t># Remove anything other than digits</a:t>
            </a:r>
          </a:p>
          <a:p>
            <a:pPr marL="0" indent="0">
              <a:buNone/>
            </a:pPr>
            <a:r>
              <a:rPr lang="en-US" sz="1800" dirty="0" err="1">
                <a:latin typeface="Courier New" panose="02070309020205020404" pitchFamily="49" charset="0"/>
                <a:cs typeface="Courier New" panose="02070309020205020404" pitchFamily="49" charset="0"/>
              </a:rPr>
              <a:t>num</a:t>
            </a:r>
            <a:r>
              <a:rPr lang="en-US" sz="1800" dirty="0">
                <a:latin typeface="Courier New" panose="02070309020205020404" pitchFamily="49" charset="0"/>
                <a:cs typeface="Courier New" panose="02070309020205020404" pitchFamily="49" charset="0"/>
              </a:rPr>
              <a:t> = </a:t>
            </a:r>
            <a:r>
              <a:rPr lang="en-US" sz="1800" dirty="0" err="1">
                <a:latin typeface="Courier New" panose="02070309020205020404" pitchFamily="49" charset="0"/>
                <a:cs typeface="Courier New" panose="02070309020205020404" pitchFamily="49" charset="0"/>
              </a:rPr>
              <a:t>re.sub</a:t>
            </a:r>
            <a:r>
              <a:rPr lang="en-US" sz="1800" dirty="0">
                <a:latin typeface="Courier New" panose="02070309020205020404" pitchFamily="49" charset="0"/>
                <a:cs typeface="Courier New" panose="02070309020205020404" pitchFamily="49" charset="0"/>
              </a:rPr>
              <a:t>(r'\D', "", phone)    </a:t>
            </a:r>
          </a:p>
          <a:p>
            <a:pPr marL="0" indent="0">
              <a:buNone/>
            </a:pPr>
            <a:r>
              <a:rPr lang="en-US" sz="1800" dirty="0">
                <a:latin typeface="Courier New" panose="02070309020205020404" pitchFamily="49" charset="0"/>
                <a:cs typeface="Courier New" panose="02070309020205020404" pitchFamily="49" charset="0"/>
              </a:rPr>
              <a:t>print ("Phone </a:t>
            </a:r>
            <a:r>
              <a:rPr lang="en-US" sz="1800" dirty="0" err="1">
                <a:latin typeface="Courier New" panose="02070309020205020404" pitchFamily="49" charset="0"/>
                <a:cs typeface="Courier New" panose="02070309020205020404" pitchFamily="49" charset="0"/>
              </a:rPr>
              <a:t>Num</a:t>
            </a:r>
            <a:r>
              <a:rPr lang="en-US" sz="1800" dirty="0">
                <a:latin typeface="Courier New" panose="02070309020205020404" pitchFamily="49" charset="0"/>
                <a:cs typeface="Courier New" panose="02070309020205020404" pitchFamily="49" charset="0"/>
              </a:rPr>
              <a:t> : ", </a:t>
            </a:r>
            <a:r>
              <a:rPr lang="en-US" sz="1800" dirty="0" err="1">
                <a:latin typeface="Courier New" panose="02070309020205020404" pitchFamily="49" charset="0"/>
                <a:cs typeface="Courier New" panose="02070309020205020404" pitchFamily="49" charset="0"/>
              </a:rPr>
              <a:t>num</a:t>
            </a:r>
            <a:r>
              <a:rPr lang="en-US" sz="18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703299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the Purpose of the RE (Regular Expressions) Library?</a:t>
            </a:r>
          </a:p>
        </p:txBody>
      </p:sp>
      <p:sp>
        <p:nvSpPr>
          <p:cNvPr id="3" name="Content Placeholder 2"/>
          <p:cNvSpPr>
            <a:spLocks noGrp="1"/>
          </p:cNvSpPr>
          <p:nvPr>
            <p:ph idx="1"/>
          </p:nvPr>
        </p:nvSpPr>
        <p:spPr/>
        <p:txBody>
          <a:bodyPr>
            <a:normAutofit/>
          </a:bodyPr>
          <a:lstStyle/>
          <a:p>
            <a:r>
              <a:rPr lang="en-US" dirty="0"/>
              <a:t>The RE library in Python is used for regular expressions and pattern matching operations in Python. It has patterns and strings to be searched using various functions such as match(), search(), sub() and so on. You use these functions in conjunction with symbols that have specific meaning to process your text.</a:t>
            </a:r>
          </a:p>
          <a:p>
            <a:r>
              <a:rPr lang="en-US" dirty="0"/>
              <a:t>Regular expressions are widely used in the UNIX world to perform matches or searches on strings or sets of strings.</a:t>
            </a:r>
          </a:p>
          <a:p>
            <a:r>
              <a:rPr lang="en-US" dirty="0"/>
              <a:t>The specialized syntax is fairly uniform across different programming languages.</a:t>
            </a:r>
          </a:p>
          <a:p>
            <a:endParaRPr lang="en-US" dirty="0">
              <a:solidFill>
                <a:srgbClr val="0070C0"/>
              </a:solidFill>
            </a:endParaRPr>
          </a:p>
          <a:p>
            <a:endParaRPr lang="en-US" dirty="0"/>
          </a:p>
        </p:txBody>
      </p:sp>
    </p:spTree>
    <p:extLst>
      <p:ext uri="{BB962C8B-B14F-4D97-AF65-F5344CB8AC3E}">
        <p14:creationId xmlns:p14="http://schemas.microsoft.com/office/powerpoint/2010/main" val="37945498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 You have to Install the RE Library?</a:t>
            </a:r>
          </a:p>
        </p:txBody>
      </p:sp>
      <p:sp>
        <p:nvSpPr>
          <p:cNvPr id="3" name="Content Placeholder 2"/>
          <p:cNvSpPr>
            <a:spLocks noGrp="1"/>
          </p:cNvSpPr>
          <p:nvPr>
            <p:ph idx="1"/>
          </p:nvPr>
        </p:nvSpPr>
        <p:spPr/>
        <p:txBody>
          <a:bodyPr/>
          <a:lstStyle/>
          <a:p>
            <a:r>
              <a:rPr lang="en-US" dirty="0"/>
              <a:t>Nope!</a:t>
            </a:r>
          </a:p>
          <a:p>
            <a:r>
              <a:rPr lang="en-US" dirty="0"/>
              <a:t>You do need to import this library into your source code:</a:t>
            </a:r>
          </a:p>
          <a:p>
            <a:pPr marL="0" indent="0">
              <a:buNone/>
            </a:pPr>
            <a:r>
              <a:rPr lang="en-US" dirty="0">
                <a:latin typeface="Courier New" panose="02070309020205020404" pitchFamily="49" charset="0"/>
                <a:cs typeface="Courier New" panose="02070309020205020404" pitchFamily="49" charset="0"/>
              </a:rPr>
              <a:t>import re</a:t>
            </a:r>
          </a:p>
        </p:txBody>
      </p:sp>
    </p:spTree>
    <p:extLst>
      <p:ext uri="{BB962C8B-B14F-4D97-AF65-F5344CB8AC3E}">
        <p14:creationId xmlns:p14="http://schemas.microsoft.com/office/powerpoint/2010/main" val="3001679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Regular Expression?</a:t>
            </a:r>
          </a:p>
        </p:txBody>
      </p:sp>
      <p:sp>
        <p:nvSpPr>
          <p:cNvPr id="3" name="Content Placeholder 2"/>
          <p:cNvSpPr>
            <a:spLocks noGrp="1"/>
          </p:cNvSpPr>
          <p:nvPr>
            <p:ph idx="1"/>
          </p:nvPr>
        </p:nvSpPr>
        <p:spPr>
          <a:xfrm>
            <a:off x="838200" y="1288473"/>
            <a:ext cx="10515600" cy="4888490"/>
          </a:xfrm>
        </p:spPr>
        <p:txBody>
          <a:bodyPr/>
          <a:lstStyle/>
          <a:p>
            <a:r>
              <a:rPr lang="en-US" dirty="0"/>
              <a:t>What are they?  </a:t>
            </a:r>
            <a:r>
              <a:rPr lang="en-US" sz="2400" i="1" dirty="0"/>
              <a:t>regular expression</a:t>
            </a:r>
            <a:r>
              <a:rPr lang="en-US" sz="2400" dirty="0"/>
              <a:t> is a special sequence of characters that helps you match or find other strings or sets of strings, using a specialized syntax held in a pattern.  They are search patterns.</a:t>
            </a:r>
            <a:endParaRPr lang="en-US" dirty="0"/>
          </a:p>
          <a:p>
            <a:r>
              <a:rPr lang="en-US" dirty="0"/>
              <a:t>Why are they important? </a:t>
            </a:r>
            <a:r>
              <a:rPr lang="en-US" sz="2400" dirty="0"/>
              <a:t>Because if your search is simple, regular expression syntax is simple, it’s portable and fast,  it can match about anything and it also can help you write short code.</a:t>
            </a:r>
          </a:p>
        </p:txBody>
      </p:sp>
    </p:spTree>
    <p:extLst>
      <p:ext uri="{BB962C8B-B14F-4D97-AF65-F5344CB8AC3E}">
        <p14:creationId xmlns:p14="http://schemas.microsoft.com/office/powerpoint/2010/main" val="2697627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Regular Expression?</a:t>
            </a:r>
          </a:p>
        </p:txBody>
      </p:sp>
      <p:sp>
        <p:nvSpPr>
          <p:cNvPr id="3" name="Content Placeholder 2"/>
          <p:cNvSpPr>
            <a:spLocks noGrp="1"/>
          </p:cNvSpPr>
          <p:nvPr>
            <p:ph idx="1"/>
          </p:nvPr>
        </p:nvSpPr>
        <p:spPr/>
        <p:txBody>
          <a:bodyPr>
            <a:normAutofit fontScale="70000" lnSpcReduction="20000"/>
          </a:bodyPr>
          <a:lstStyle/>
          <a:p>
            <a:r>
              <a:rPr lang="en-US" dirty="0"/>
              <a:t>What are some common regular expression patterns?</a:t>
            </a:r>
          </a:p>
          <a:p>
            <a:r>
              <a:rPr lang="en-US" dirty="0">
                <a:highlight>
                  <a:srgbClr val="FFFF00"/>
                </a:highlight>
              </a:rPr>
              <a:t>‘^’ - match the beginning of a line</a:t>
            </a:r>
          </a:p>
          <a:p>
            <a:r>
              <a:rPr lang="en-US" dirty="0">
                <a:highlight>
                  <a:srgbClr val="FFFF00"/>
                </a:highlight>
              </a:rPr>
              <a:t>‘$’ - match the end of the line</a:t>
            </a:r>
          </a:p>
          <a:p>
            <a:r>
              <a:rPr lang="en-US" dirty="0">
                <a:highlight>
                  <a:srgbClr val="FFFF00"/>
                </a:highlight>
              </a:rPr>
              <a:t>‘.’ </a:t>
            </a:r>
            <a:r>
              <a:rPr lang="mr-IN" dirty="0">
                <a:highlight>
                  <a:srgbClr val="FFFF00"/>
                </a:highlight>
              </a:rPr>
              <a:t>–</a:t>
            </a:r>
            <a:r>
              <a:rPr lang="en-US" dirty="0">
                <a:highlight>
                  <a:srgbClr val="FFFF00"/>
                </a:highlight>
              </a:rPr>
              <a:t> match a single character except the newline character</a:t>
            </a:r>
          </a:p>
          <a:p>
            <a:r>
              <a:rPr lang="en-US" dirty="0">
                <a:highlight>
                  <a:srgbClr val="FFFF00"/>
                </a:highlight>
              </a:rPr>
              <a:t>‘*’ - match 0 or more of the preceding pattern</a:t>
            </a:r>
          </a:p>
          <a:p>
            <a:r>
              <a:rPr lang="en-US" dirty="0">
                <a:highlight>
                  <a:srgbClr val="FFFF00"/>
                </a:highlight>
              </a:rPr>
              <a:t>‘+’ </a:t>
            </a:r>
            <a:r>
              <a:rPr lang="mr-IN" dirty="0">
                <a:highlight>
                  <a:srgbClr val="FFFF00"/>
                </a:highlight>
              </a:rPr>
              <a:t>–</a:t>
            </a:r>
            <a:r>
              <a:rPr lang="en-US" dirty="0">
                <a:highlight>
                  <a:srgbClr val="FFFF00"/>
                </a:highlight>
              </a:rPr>
              <a:t> match 1 or more of the preceding pattern</a:t>
            </a:r>
          </a:p>
          <a:p>
            <a:r>
              <a:rPr lang="en-US" dirty="0">
                <a:highlight>
                  <a:srgbClr val="FFFF00"/>
                </a:highlight>
              </a:rPr>
              <a:t>‘?’ </a:t>
            </a:r>
            <a:r>
              <a:rPr lang="mr-IN" dirty="0">
                <a:highlight>
                  <a:srgbClr val="FFFF00"/>
                </a:highlight>
              </a:rPr>
              <a:t>–</a:t>
            </a:r>
            <a:r>
              <a:rPr lang="en-US" dirty="0">
                <a:highlight>
                  <a:srgbClr val="FFFF00"/>
                </a:highlight>
              </a:rPr>
              <a:t> match 0 or 1 of the preceding pattern</a:t>
            </a:r>
          </a:p>
          <a:p>
            <a:r>
              <a:rPr lang="en-US" sz="2500" dirty="0">
                <a:highlight>
                  <a:srgbClr val="FFFF00"/>
                </a:highlight>
              </a:rPr>
              <a:t>^ 	Matches beginning of line		</a:t>
            </a:r>
          </a:p>
          <a:p>
            <a:r>
              <a:rPr lang="en-US" sz="2500" dirty="0">
                <a:highlight>
                  <a:srgbClr val="FFFF00"/>
                </a:highlight>
              </a:rPr>
              <a:t>\w 	Matches word characters.</a:t>
            </a:r>
          </a:p>
          <a:p>
            <a:r>
              <a:rPr lang="en-US" sz="2500" dirty="0">
                <a:highlight>
                  <a:srgbClr val="FFFF00"/>
                </a:highlight>
              </a:rPr>
              <a:t>\W 	Matches </a:t>
            </a:r>
            <a:r>
              <a:rPr lang="en-US" sz="2500" dirty="0" err="1">
                <a:highlight>
                  <a:srgbClr val="FFFF00"/>
                </a:highlight>
              </a:rPr>
              <a:t>nonword</a:t>
            </a:r>
            <a:r>
              <a:rPr lang="en-US" sz="2500" dirty="0">
                <a:highlight>
                  <a:srgbClr val="FFFF00"/>
                </a:highlight>
              </a:rPr>
              <a:t> characters.</a:t>
            </a:r>
          </a:p>
          <a:p>
            <a:r>
              <a:rPr lang="en-US" sz="2500" dirty="0"/>
              <a:t>\d	 Matches digits. Equivalent to [0-9]</a:t>
            </a:r>
          </a:p>
          <a:p>
            <a:r>
              <a:rPr lang="en-US" sz="2500" dirty="0"/>
              <a:t>.	Matches any single character except newline. </a:t>
            </a:r>
            <a:r>
              <a:rPr lang="en-US" sz="2500" dirty="0">
                <a:highlight>
                  <a:srgbClr val="FFFF00"/>
                </a:highlight>
              </a:rPr>
              <a:t>Using m option </a:t>
            </a:r>
            <a:r>
              <a:rPr lang="en-US" sz="2500" dirty="0"/>
              <a:t>allows it to match newline as well.</a:t>
            </a:r>
          </a:p>
          <a:p>
            <a:r>
              <a:rPr lang="en-US" sz="2500" dirty="0"/>
              <a:t>re+ 	Matches 1 or more occurrence of preceding expression.</a:t>
            </a:r>
          </a:p>
          <a:p>
            <a:pPr lvl="1"/>
            <a:endParaRPr lang="en-US" dirty="0"/>
          </a:p>
          <a:p>
            <a:endParaRPr lang="en-US" dirty="0"/>
          </a:p>
        </p:txBody>
      </p:sp>
    </p:spTree>
    <p:extLst>
      <p:ext uri="{BB962C8B-B14F-4D97-AF65-F5344CB8AC3E}">
        <p14:creationId xmlns:p14="http://schemas.microsoft.com/office/powerpoint/2010/main" val="15196369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56530" y="0"/>
            <a:ext cx="7678939" cy="6858000"/>
          </a:xfrm>
          <a:prstGeom prst="rect">
            <a:avLst/>
          </a:prstGeom>
        </p:spPr>
      </p:pic>
    </p:spTree>
    <p:extLst>
      <p:ext uri="{BB962C8B-B14F-4D97-AF65-F5344CB8AC3E}">
        <p14:creationId xmlns:p14="http://schemas.microsoft.com/office/powerpoint/2010/main" val="2358272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886414" y="0"/>
            <a:ext cx="8419171" cy="6858000"/>
          </a:xfrm>
          <a:prstGeom prst="rect">
            <a:avLst/>
          </a:prstGeom>
        </p:spPr>
      </p:pic>
    </p:spTree>
    <p:extLst>
      <p:ext uri="{BB962C8B-B14F-4D97-AF65-F5344CB8AC3E}">
        <p14:creationId xmlns:p14="http://schemas.microsoft.com/office/powerpoint/2010/main" val="2535844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p:txBody>
          <a:bodyPr/>
          <a:lstStyle/>
          <a:p>
            <a:r>
              <a:rPr lang="en-US" dirty="0"/>
              <a:t>Some common regex patterns are:</a:t>
            </a:r>
          </a:p>
          <a:p>
            <a:pPr marL="342900" indent="-342900">
              <a:buAutoNum type="arabicPeriod"/>
            </a:pPr>
            <a:r>
              <a:rPr lang="en-US" dirty="0"/>
              <a:t>Dot (.): Matches any char except newline</a:t>
            </a:r>
          </a:p>
          <a:p>
            <a:pPr marL="342900" indent="-342900">
              <a:buAutoNum type="arabicPeriod"/>
            </a:pPr>
            <a:r>
              <a:rPr lang="en-US" dirty="0"/>
              <a:t>Caret (^): Matches the start of a string and Dollar($) matches the end of a string</a:t>
            </a:r>
          </a:p>
          <a:p>
            <a:pPr marL="342900" indent="-342900">
              <a:buAutoNum type="arabicPeriod"/>
            </a:pPr>
            <a:r>
              <a:rPr lang="en-US" dirty="0"/>
              <a:t>Star (*): Matches 0 or more repetitions and Plus(+) matches 1 or more repetitions of the regex </a:t>
            </a:r>
          </a:p>
          <a:p>
            <a:endParaRPr lang="en-US" dirty="0"/>
          </a:p>
        </p:txBody>
      </p:sp>
      <p:pic>
        <p:nvPicPr>
          <p:cNvPr id="4" name="Picture 3"/>
          <p:cNvPicPr>
            <a:picLocks noChangeAspect="1"/>
          </p:cNvPicPr>
          <p:nvPr/>
        </p:nvPicPr>
        <p:blipFill>
          <a:blip r:embed="rId2"/>
          <a:stretch>
            <a:fillRect/>
          </a:stretch>
        </p:blipFill>
        <p:spPr>
          <a:xfrm>
            <a:off x="6816436" y="5240185"/>
            <a:ext cx="5243945" cy="1031596"/>
          </a:xfrm>
          <a:prstGeom prst="rect">
            <a:avLst/>
          </a:prstGeom>
        </p:spPr>
      </p:pic>
      <p:sp>
        <p:nvSpPr>
          <p:cNvPr id="5" name="TextBox 4"/>
          <p:cNvSpPr txBox="1"/>
          <p:nvPr/>
        </p:nvSpPr>
        <p:spPr>
          <a:xfrm>
            <a:off x="1066940" y="5111571"/>
            <a:ext cx="4471096" cy="1200329"/>
          </a:xfrm>
          <a:prstGeom prst="rect">
            <a:avLst/>
          </a:prstGeom>
          <a:noFill/>
        </p:spPr>
        <p:txBody>
          <a:bodyPr wrap="none" rtlCol="0">
            <a:spAutoFit/>
          </a:bodyPr>
          <a:lstStyle/>
          <a:p>
            <a:r>
              <a:rPr lang="en-US" dirty="0"/>
              <a:t>Example:		 	</a:t>
            </a:r>
            <a:r>
              <a:rPr lang="en-US" dirty="0">
                <a:latin typeface="Courier New" panose="02070309020205020404" pitchFamily="49" charset="0"/>
                <a:cs typeface="Courier New" panose="02070309020205020404" pitchFamily="49" charset="0"/>
              </a:rPr>
              <a:t>iphone5s  </a:t>
            </a:r>
          </a:p>
          <a:p>
            <a:r>
              <a:rPr lang="en-US" dirty="0">
                <a:latin typeface="Courier New" panose="02070309020205020404" pitchFamily="49" charset="0"/>
                <a:cs typeface="Courier New" panose="02070309020205020404" pitchFamily="49" charset="0"/>
              </a:rPr>
              <a:t>			iphone6plus</a:t>
            </a:r>
          </a:p>
          <a:p>
            <a:r>
              <a:rPr lang="en-US" dirty="0"/>
              <a:t>In Regular Expression:  	</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i</a:t>
            </a:r>
            <a:r>
              <a:rPr lang="en-US" dirty="0">
                <a:latin typeface="Courier New" panose="02070309020205020404" pitchFamily="49" charset="0"/>
                <a:cs typeface="Courier New" panose="02070309020205020404" pitchFamily="49" charset="0"/>
              </a:rPr>
              <a:t>\w.+\d\w</a:t>
            </a:r>
          </a:p>
          <a:p>
            <a:endParaRPr lang="en-US" dirty="0">
              <a:solidFill>
                <a:srgbClr val="0070C0"/>
              </a:solidFill>
            </a:endParaRPr>
          </a:p>
        </p:txBody>
      </p:sp>
    </p:spTree>
    <p:extLst>
      <p:ext uri="{BB962C8B-B14F-4D97-AF65-F5344CB8AC3E}">
        <p14:creationId xmlns:p14="http://schemas.microsoft.com/office/powerpoint/2010/main" val="4269686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a:t>
            </a:r>
          </a:p>
        </p:txBody>
      </p:sp>
      <p:sp>
        <p:nvSpPr>
          <p:cNvPr id="3" name="Content Placeholder 2"/>
          <p:cNvSpPr>
            <a:spLocks noGrp="1"/>
          </p:cNvSpPr>
          <p:nvPr>
            <p:ph idx="1"/>
          </p:nvPr>
        </p:nvSpPr>
        <p:spPr/>
        <p:txBody>
          <a:bodyPr>
            <a:normAutofit lnSpcReduction="10000"/>
          </a:bodyPr>
          <a:lstStyle/>
          <a:p>
            <a:r>
              <a:rPr lang="en-US" dirty="0"/>
              <a:t>This method matches characters at the beginning of an input string </a:t>
            </a:r>
            <a:r>
              <a:rPr lang="en-US" dirty="0">
                <a:highlight>
                  <a:srgbClr val="FFFF00"/>
                </a:highlight>
              </a:rPr>
              <a:t>and returns the match in a match object.  If the string doesn’t match ‘None’ is returned</a:t>
            </a:r>
          </a:p>
          <a:p>
            <a:r>
              <a:rPr lang="en-US" dirty="0"/>
              <a:t>Example:</a:t>
            </a:r>
          </a:p>
          <a:p>
            <a:pPr lvl="1"/>
            <a:r>
              <a:rPr lang="en-US" dirty="0">
                <a:latin typeface="Courier New" panose="02070309020205020404" pitchFamily="49" charset="0"/>
                <a:cs typeface="Courier New" panose="02070309020205020404" pitchFamily="49" charset="0"/>
              </a:rPr>
              <a:t>&gt;&gt;&gt; word = </a:t>
            </a:r>
            <a:r>
              <a:rPr lang="en-US" dirty="0" err="1">
                <a:latin typeface="Courier New" panose="02070309020205020404" pitchFamily="49" charset="0"/>
                <a:cs typeface="Courier New" panose="02070309020205020404" pitchFamily="49" charset="0"/>
              </a:rPr>
              <a:t>re.match</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Ka</a:t>
            </a:r>
            <a:r>
              <a:rPr lang="en-US" dirty="0">
                <a:latin typeface="Courier New" panose="02070309020205020404" pitchFamily="49" charset="0"/>
                <a:cs typeface="Courier New" panose="02070309020205020404" pitchFamily="49" charset="0"/>
              </a:rPr>
              <a:t>', ‘Karen')</a:t>
            </a:r>
          </a:p>
          <a:p>
            <a:pPr lvl="1"/>
            <a:r>
              <a:rPr lang="en-US" dirty="0">
                <a:latin typeface="Courier New" panose="02070309020205020404" pitchFamily="49" charset="0"/>
                <a:cs typeface="Courier New" panose="02070309020205020404" pitchFamily="49" charset="0"/>
              </a:rPr>
              <a:t>&gt;&gt;&gt; print(word)</a:t>
            </a:r>
          </a:p>
          <a:p>
            <a:pPr lvl="1"/>
            <a:r>
              <a:rPr lang="en-US" dirty="0">
                <a:latin typeface="Courier New" panose="02070309020205020404" pitchFamily="49" charset="0"/>
                <a:cs typeface="Courier New" panose="02070309020205020404" pitchFamily="49" charset="0"/>
              </a:rPr>
              <a:t>&lt;_</a:t>
            </a:r>
            <a:r>
              <a:rPr lang="en-US" dirty="0" err="1">
                <a:latin typeface="Courier New" panose="02070309020205020404" pitchFamily="49" charset="0"/>
                <a:cs typeface="Courier New" panose="02070309020205020404" pitchFamily="49" charset="0"/>
              </a:rPr>
              <a:t>sre.SRE_Match</a:t>
            </a:r>
            <a:r>
              <a:rPr lang="en-US" dirty="0">
                <a:latin typeface="Courier New" panose="02070309020205020404" pitchFamily="49" charset="0"/>
                <a:cs typeface="Courier New" panose="02070309020205020404" pitchFamily="49" charset="0"/>
              </a:rPr>
              <a:t> object; span=(0, 2), match=‘</a:t>
            </a:r>
            <a:r>
              <a:rPr lang="en-US" dirty="0" err="1">
                <a:latin typeface="Courier New" panose="02070309020205020404" pitchFamily="49" charset="0"/>
                <a:cs typeface="Courier New" panose="02070309020205020404" pitchFamily="49" charset="0"/>
              </a:rPr>
              <a:t>Ka</a:t>
            </a:r>
            <a:r>
              <a:rPr lang="en-US" dirty="0">
                <a:latin typeface="Courier New" panose="02070309020205020404" pitchFamily="49" charset="0"/>
                <a:cs typeface="Courier New" panose="02070309020205020404" pitchFamily="49" charset="0"/>
              </a:rPr>
              <a:t>'&gt;</a:t>
            </a:r>
          </a:p>
          <a:p>
            <a:pPr lvl="1"/>
            <a:endParaRPr lang="en-US" dirty="0">
              <a:latin typeface="Courier New" panose="02070309020205020404" pitchFamily="49" charset="0"/>
              <a:cs typeface="Courier New" panose="02070309020205020404" pitchFamily="49" charset="0"/>
            </a:endParaRPr>
          </a:p>
          <a:p>
            <a:pPr lvl="1"/>
            <a:r>
              <a:rPr lang="mr-IN" dirty="0">
                <a:latin typeface="Courier New" panose="02070309020205020404" pitchFamily="49" charset="0"/>
              </a:rPr>
              <a:t>&gt;&gt;&gt; </a:t>
            </a:r>
            <a:r>
              <a:rPr lang="en-US" dirty="0">
                <a:latin typeface="Courier New" panose="02070309020205020404" pitchFamily="49" charset="0"/>
                <a:cs typeface="Courier New" panose="02070309020205020404" pitchFamily="49" charset="0"/>
              </a:rPr>
              <a:t>word</a:t>
            </a:r>
            <a:r>
              <a:rPr lang="mr-IN" dirty="0">
                <a:latin typeface="Courier New" panose="02070309020205020404" pitchFamily="49" charset="0"/>
              </a:rPr>
              <a:t> = re.match('Sc', ‘</a:t>
            </a:r>
            <a:r>
              <a:rPr lang="en-US" dirty="0">
                <a:latin typeface="Courier New" panose="02070309020205020404" pitchFamily="49" charset="0"/>
                <a:cs typeface="Courier New" panose="02070309020205020404" pitchFamily="49" charset="0"/>
              </a:rPr>
              <a:t>Karen</a:t>
            </a:r>
            <a:r>
              <a:rPr lang="mr-IN" dirty="0">
                <a:latin typeface="Courier New" panose="02070309020205020404" pitchFamily="49" charset="0"/>
              </a:rPr>
              <a:t>')</a:t>
            </a:r>
          </a:p>
          <a:p>
            <a:pPr lvl="1"/>
            <a:r>
              <a:rPr lang="mr-IN" dirty="0">
                <a:latin typeface="Courier New" panose="02070309020205020404" pitchFamily="49" charset="0"/>
              </a:rPr>
              <a:t>&gt;&gt;&gt; print(</a:t>
            </a:r>
            <a:r>
              <a:rPr lang="en-US" dirty="0">
                <a:latin typeface="Courier New" panose="02070309020205020404" pitchFamily="49" charset="0"/>
                <a:cs typeface="Courier New" panose="02070309020205020404" pitchFamily="49" charset="0"/>
              </a:rPr>
              <a:t>word</a:t>
            </a:r>
            <a:r>
              <a:rPr lang="mr-IN" dirty="0">
                <a:latin typeface="Courier New" panose="02070309020205020404" pitchFamily="49" charset="0"/>
              </a:rPr>
              <a:t>)</a:t>
            </a:r>
          </a:p>
          <a:p>
            <a:pPr lvl="1"/>
            <a:r>
              <a:rPr lang="mr-IN" dirty="0" err="1">
                <a:latin typeface="Courier New" panose="02070309020205020404" pitchFamily="49" charset="0"/>
              </a:rPr>
              <a:t>None</a:t>
            </a:r>
            <a:endParaRPr lang="mr-IN" dirty="0">
              <a:latin typeface="Courier New" panose="02070309020205020404" pitchFamily="49" charset="0"/>
            </a:endParaRPr>
          </a:p>
          <a:p>
            <a:pPr lvl="1"/>
            <a:endParaRPr lang="en-US" dirty="0"/>
          </a:p>
          <a:p>
            <a:pPr lvl="1"/>
            <a:endParaRPr lang="en-US" dirty="0"/>
          </a:p>
        </p:txBody>
      </p:sp>
    </p:spTree>
    <p:extLst>
      <p:ext uri="{BB962C8B-B14F-4D97-AF65-F5344CB8AC3E}">
        <p14:creationId xmlns:p14="http://schemas.microsoft.com/office/powerpoint/2010/main" val="5629425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TotalTime>
  <Words>881</Words>
  <Application>Microsoft Office PowerPoint</Application>
  <PresentationFormat>Widescreen</PresentationFormat>
  <Paragraphs>111</Paragraphs>
  <Slides>13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Courier New</vt:lpstr>
      <vt:lpstr>Mangal</vt:lpstr>
      <vt:lpstr>Office Theme</vt:lpstr>
      <vt:lpstr>Python – RE Library</vt:lpstr>
      <vt:lpstr>What is the Purpose of the RE (Regular Expressions) Library?</vt:lpstr>
      <vt:lpstr>Do You have to Install the RE Library?</vt:lpstr>
      <vt:lpstr>What is a Regular Expression?</vt:lpstr>
      <vt:lpstr>What is a Regular Expression?</vt:lpstr>
      <vt:lpstr>PowerPoint Presentation</vt:lpstr>
      <vt:lpstr>PowerPoint Presentation</vt:lpstr>
      <vt:lpstr>Example</vt:lpstr>
      <vt:lpstr>Match()?</vt:lpstr>
      <vt:lpstr>Search()?</vt:lpstr>
      <vt:lpstr>Search()?</vt:lpstr>
      <vt:lpstr>Match() vs Search()?</vt:lpstr>
      <vt:lpstr>Sub()?</vt:lpstr>
    </vt:vector>
  </TitlesOfParts>
  <Company>University of Pittsburgh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 RE Library</dc:title>
  <dc:creator>Bigrigg, Karen Jean</dc:creator>
  <cp:lastModifiedBy>rushabhs</cp:lastModifiedBy>
  <cp:revision>9</cp:revision>
  <dcterms:created xsi:type="dcterms:W3CDTF">2017-04-25T14:52:14Z</dcterms:created>
  <dcterms:modified xsi:type="dcterms:W3CDTF">2017-05-09T21:01:52Z</dcterms:modified>
</cp:coreProperties>
</file>

<file path=docProps/thumbnail.jpeg>
</file>